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2" r:id="rId12"/>
    <p:sldId id="30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0" r:id="rId31"/>
    <p:sldId id="285" r:id="rId32"/>
    <p:sldId id="301" r:id="rId33"/>
    <p:sldId id="287" r:id="rId34"/>
    <p:sldId id="288" r:id="rId35"/>
    <p:sldId id="290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91" r:id="rId46"/>
    <p:sldId id="313" r:id="rId47"/>
    <p:sldId id="316" r:id="rId48"/>
    <p:sldId id="314" r:id="rId49"/>
    <p:sldId id="315" r:id="rId50"/>
    <p:sldId id="317" r:id="rId51"/>
    <p:sldId id="318" r:id="rId52"/>
    <p:sldId id="293" r:id="rId5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-112" y="-208"/>
      </p:cViewPr>
      <p:guideLst>
        <p:guide orient="horz" pos="1656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3160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Garamond"/>
        <a:ea typeface="Garamond"/>
        <a:cs typeface="Garamond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US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US" dirty="0"/>
              <a:t>5</a:t>
            </a:r>
            <a:r>
              <a:rPr dirty="0"/>
              <a:t> - Clustering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DO WE CLUSTER DATA?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21080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has </a:t>
            </a:r>
            <a:r>
              <a:rPr lang="en-US" dirty="0" smtClean="0"/>
              <a:t>many</a:t>
            </a:r>
            <a:r>
              <a:rPr lang="en-US" dirty="0" smtClean="0"/>
              <a:t> </a:t>
            </a:r>
            <a:r>
              <a:rPr lang="en-US" dirty="0"/>
              <a:t>clustering algorithms…</a:t>
            </a:r>
          </a:p>
        </p:txBody>
      </p:sp>
      <p:pic>
        <p:nvPicPr>
          <p:cNvPr id="1026" name="Picture 2" descr="../..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" y="1037078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71052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K-means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73517480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259" name="Shape 259"/>
          <p:cNvSpPr/>
          <p:nvPr/>
        </p:nvSpPr>
        <p:spPr>
          <a:xfrm>
            <a:off x="566737" y="1104900"/>
            <a:ext cx="8382001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 (note that k is an input)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1 - CHOOSE CENTROIDS</a:t>
            </a:r>
          </a:p>
        </p:txBody>
      </p:sp>
      <p:sp>
        <p:nvSpPr>
          <p:cNvPr id="267" name="Shape 267"/>
          <p:cNvSpPr/>
          <p:nvPr/>
        </p:nvSpPr>
        <p:spPr>
          <a:xfrm>
            <a:off x="566737" y="1104900"/>
            <a:ext cx="8382001" cy="223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There are several options: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randomly (but may yield divergent behavior)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perform alternative clustering task, use resulting centroids as initial k-means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start with global centroid, choose point at max distance, repeat (but might select outlier)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2 - ASSESS SIMILARITY</a:t>
            </a:r>
          </a:p>
        </p:txBody>
      </p:sp>
      <p:sp>
        <p:nvSpPr>
          <p:cNvPr id="275" name="Shape 275"/>
          <p:cNvSpPr/>
          <p:nvPr/>
        </p:nvSpPr>
        <p:spPr>
          <a:xfrm>
            <a:off x="566737" y="1104900"/>
            <a:ext cx="8382001" cy="37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similarity criterion is determined by the measure we choose.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In the case of k-means clustering, the similarity metric is </a:t>
            </a:r>
            <a:r>
              <a:rPr lang="en-US" dirty="0">
                <a:latin typeface="Garamond"/>
                <a:ea typeface="Garamond"/>
                <a:cs typeface="Garamond"/>
              </a:rPr>
              <a:t>often </a:t>
            </a:r>
            <a:r>
              <a:rPr dirty="0">
                <a:latin typeface="Garamond"/>
                <a:ea typeface="Garamond"/>
                <a:cs typeface="Garamond"/>
              </a:rPr>
              <a:t>the </a:t>
            </a:r>
            <a:r>
              <a:rPr b="1" dirty="0">
                <a:latin typeface="Garamond"/>
                <a:ea typeface="Garamond"/>
                <a:cs typeface="Garamond"/>
              </a:rPr>
              <a:t>Euclidian distance:</a:t>
            </a: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Which means that you probably don’t want different ranges across different parameters (e.g. 0-1 on one parameter 0-1million on another).</a:t>
            </a:r>
            <a:endParaRPr b="1" dirty="0">
              <a:latin typeface="Garamond"/>
              <a:ea typeface="Garamond"/>
              <a:cs typeface="Garamond"/>
            </a:endParaRPr>
          </a:p>
        </p:txBody>
      </p:sp>
      <p:pic>
        <p:nvPicPr>
          <p:cNvPr id="276" name="image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656" y="2810573"/>
            <a:ext cx="4185763" cy="80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3 - RECALCULATE CENTROID POSITIONS</a:t>
            </a:r>
          </a:p>
        </p:txBody>
      </p:sp>
      <p:sp>
        <p:nvSpPr>
          <p:cNvPr id="284" name="Shape 284"/>
          <p:cNvSpPr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A:  By calculating the centroid (i.e., the geometric centre)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4 - CONVERGENCE</a:t>
            </a:r>
          </a:p>
        </p:txBody>
      </p:sp>
      <p:sp>
        <p:nvSpPr>
          <p:cNvPr id="292" name="Shape 292"/>
          <p:cNvSpPr/>
          <p:nvPr/>
        </p:nvSpPr>
        <p:spPr>
          <a:xfrm>
            <a:off x="566737" y="1104900"/>
            <a:ext cx="8382001" cy="213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iterate until some stopping criteria are met; in general, suitable convergence is achieved in a small number of steps.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Stopping criteria can be based on the centroids (eg, if positions change by no more than ε) or on the points (eg, if no more than x% change clusters between iterations).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00" name="Shape 300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01" name="Shape 301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2" name="Shape 302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15" name="Shape 315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23" name="Shape 32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24" name="Shape 32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5" name="Shape 32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339" name="Group 339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37" name="Shape 33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40" name="Shape 34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43" name="Shape 34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346" name="Shape 346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47" name="Shape 347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Unsupervised learning - </a:t>
            </a:r>
            <a:r>
              <a:rPr dirty="0" smtClean="0"/>
              <a:t>What </a:t>
            </a:r>
            <a:r>
              <a:rPr dirty="0"/>
              <a:t>is Clustering?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</a:t>
            </a:r>
            <a:r>
              <a:rPr dirty="0" smtClean="0"/>
              <a:t>is</a:t>
            </a:r>
            <a:r>
              <a:rPr lang="en-AU" dirty="0" smtClean="0"/>
              <a:t> K-</a:t>
            </a:r>
            <a:r>
              <a:rPr dirty="0" smtClean="0"/>
              <a:t>Means </a:t>
            </a:r>
            <a:r>
              <a:rPr dirty="0"/>
              <a:t>and how does it work</a:t>
            </a:r>
            <a:r>
              <a:rPr dirty="0" smtClean="0"/>
              <a:t>?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What is DBSCAN and how does it work?</a:t>
            </a:r>
            <a:endParaRPr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Lab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Supervised learning: cluster-based classifiers and </a:t>
            </a:r>
            <a:r>
              <a:rPr lang="en-AU" dirty="0" err="1" smtClean="0"/>
              <a:t>regressors</a:t>
            </a:r>
            <a:endParaRPr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Discussion - </a:t>
            </a:r>
            <a:r>
              <a:rPr dirty="0" smtClean="0"/>
              <a:t>Homework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55" name="Shape 35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56" name="Shape 35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7" name="Shape 35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371" name="Group 371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69" name="Shape 36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72" name="Shape 37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75" name="Shape 37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378" name="Shape 378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9" name="Shape 379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3" name="Shape 383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4" name="Shape 384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5" name="Shape 385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6" name="Shape 386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7" name="Shape 387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8" name="Shape 388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98" name="Shape 398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99" name="Shape 399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0" name="Shape 400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14" name="Group 414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12" name="Shape 41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15" name="Shape 41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18" name="Shape 41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21" name="Shape 421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2" name="Shape 422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6" name="Shape 426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7" name="Shape 427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8" name="Shape 428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9" name="Shape 429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0" name="Shape 430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1" name="Shape 431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433" name="Shape 43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41" name="Shape 441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442" name="Shape 442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3" name="Shape 443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57" name="Group 457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55" name="Shape 45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58" name="Shape 45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61" name="Shape 46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64" name="Shape 464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465" name="Shape 465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73" name="Shape 47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474" name="Shape 47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5" name="Shape 47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89" name="Group 489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87" name="Shape 48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90" name="Shape 49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93" name="Shape 4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96" name="Shape 496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7" name="Shape 497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9" name="Shape 499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0" name="Shape 500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1" name="Shape 501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2" name="Shape 502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3" name="Shape 503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15" name="Shape 51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516" name="Shape 51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7" name="Shape 51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531" name="Group 531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29" name="Shape 52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32" name="Shape 53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35" name="Shape 53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538" name="Shape 538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39" name="Shape 539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1" name="Shape 541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2" name="Shape 542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3" name="Shape 543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4" name="Shape 544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5" name="Shape 545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49" name="Shape 549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57" name="Shape 557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558" name="Shape 558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573" name="Group 573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571" name="Shape 57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74" name="Shape 574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577" name="Shape 57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580" name="Shape 580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1" name="Shape 581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3" name="Shape 583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4" name="Shape 584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6967536" y="3390899"/>
            <a:ext cx="115099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8348476" y="3192954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8" name="Shape 588"/>
          <p:cNvSpPr/>
          <p:nvPr/>
        </p:nvSpPr>
        <p:spPr>
          <a:xfrm flipV="1">
            <a:off x="8333637" y="2904999"/>
            <a:ext cx="30079" cy="86175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8129376" y="3078583"/>
            <a:ext cx="75571" cy="3626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91" name="Shape 591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7" name="Shape 5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99" name="Shape 599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600" name="Shape 60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1" name="Shape 60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615" name="Group 61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13" name="Shape 61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16" name="Shape 61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19" name="Shape 61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622" name="Shape 62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623" name="Shape 62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27" name="Shape 62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HOW DO WE KNOW OUR</a:t>
            </a:r>
            <a:r>
              <a:rPr lang="en-US" sz="7200" dirty="0"/>
              <a:t> k-MEANS</a:t>
            </a:r>
            <a:r>
              <a:rPr sz="7200" dirty="0"/>
              <a:t> CLUSTERS ARE ANY GOOD?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4" name="Shape 6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454024" y="1429572"/>
            <a:ext cx="8455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In general, k-means will converge to a solution and return a partition of k clusters, </a:t>
            </a:r>
            <a:r>
              <a:rPr i="1" dirty="0">
                <a:latin typeface="Garamond"/>
                <a:ea typeface="Garamond"/>
                <a:cs typeface="Garamond"/>
              </a:rPr>
              <a:t>even if no natural clusters exist in the data</a:t>
            </a:r>
            <a:r>
              <a:rPr dirty="0">
                <a:latin typeface="Garamond"/>
                <a:ea typeface="Garamond"/>
                <a:cs typeface="Garamond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COHESION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3885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Cohesion measures clustering effectiveness within a cluster.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How far are the points in the cluster away from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the centroid?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Add up those distances.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We’d like to see a small number.</a:t>
            </a:r>
          </a:p>
        </p:txBody>
      </p:sp>
      <p:pic>
        <p:nvPicPr>
          <p:cNvPr id="64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487" y="1880295"/>
            <a:ext cx="35941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r="72836" b="40919"/>
          <a:stretch/>
        </p:blipFill>
        <p:spPr>
          <a:xfrm>
            <a:off x="6478588" y="2747474"/>
            <a:ext cx="2009127" cy="1967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CLUSTERING AND WHY DO IT?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- SEPARATION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Separation measures clustering effectiveness between clusters.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i.e. How far apart are the centroids?</a:t>
            </a: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437" y="1801285"/>
            <a:ext cx="3632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6316" b="39492"/>
          <a:stretch/>
        </p:blipFill>
        <p:spPr>
          <a:xfrm>
            <a:off x="4067142" y="2818726"/>
            <a:ext cx="4710145" cy="2014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716167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sp>
        <p:nvSpPr>
          <p:cNvPr id="663" name="Shape 663"/>
          <p:cNvSpPr/>
          <p:nvPr/>
        </p:nvSpPr>
        <p:spPr>
          <a:xfrm>
            <a:off x="454024" y="1429572"/>
            <a:ext cx="8455027" cy="260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One useful measure than combines the ideas of cohesion and separation is the silhouette coefficient. For point </a:t>
            </a:r>
            <a:r>
              <a:rPr baseline="-5999" dirty="0" err="1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, this is given by: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such that: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</a:t>
            </a:r>
            <a:r>
              <a:rPr dirty="0" err="1">
                <a:latin typeface="Garamond"/>
                <a:ea typeface="Garamond"/>
                <a:cs typeface="Garamond"/>
              </a:rPr>
              <a:t>a</a:t>
            </a:r>
            <a:r>
              <a:rPr baseline="-5999" dirty="0" err="1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= </a:t>
            </a:r>
            <a:r>
              <a:rPr lang="en-US" dirty="0">
                <a:latin typeface="Garamond"/>
                <a:ea typeface="Garamond"/>
                <a:cs typeface="Garamond"/>
              </a:rPr>
              <a:t>average distance from </a:t>
            </a:r>
            <a:r>
              <a:rPr lang="en-US" i="1" dirty="0" err="1">
                <a:latin typeface="Garamond"/>
                <a:ea typeface="Garamond"/>
                <a:cs typeface="Garamond"/>
              </a:rPr>
              <a:t>i</a:t>
            </a:r>
            <a:r>
              <a:rPr lang="en-US" dirty="0">
                <a:latin typeface="Garamond"/>
                <a:ea typeface="Garamond"/>
                <a:cs typeface="Garamond"/>
              </a:rPr>
              <a:t> to the other members of its clump</a:t>
            </a:r>
            <a:endParaRPr baseline="-5999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b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= </a:t>
            </a:r>
            <a:r>
              <a:rPr lang="en-US" dirty="0">
                <a:latin typeface="Garamond"/>
                <a:ea typeface="Garamond"/>
                <a:cs typeface="Garamond"/>
              </a:rPr>
              <a:t>average distance from </a:t>
            </a:r>
            <a:r>
              <a:rPr lang="en-US" i="1" dirty="0" err="1">
                <a:latin typeface="Garamond"/>
                <a:ea typeface="Garamond"/>
                <a:cs typeface="Garamond"/>
              </a:rPr>
              <a:t>i</a:t>
            </a:r>
            <a:r>
              <a:rPr lang="en-US" dirty="0">
                <a:latin typeface="Garamond"/>
                <a:ea typeface="Garamond"/>
                <a:cs typeface="Garamond"/>
              </a:rPr>
              <a:t> to the members of the next best clump</a:t>
            </a: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587" y="2305050"/>
            <a:ext cx="2501901" cy="6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62467"/>
          </a:xfrm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408" y="2200634"/>
            <a:ext cx="5722369" cy="148142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963886" y="1721922"/>
            <a:ext cx="47501" cy="47871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68153" y="993062"/>
            <a:ext cx="849758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If it’s closer to members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of another cluster than it is to it’s own cluster, this numerator goes negative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(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bad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)</a:t>
            </a:r>
            <a:endParaRPr kumimoji="0" lang="en-US" sz="23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16947" y="3467596"/>
            <a:ext cx="0" cy="49876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-83130" y="3890302"/>
            <a:ext cx="6372862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But if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it’s a long way away from anything, it was probably a lost cause anyway. </a:t>
            </a:r>
            <a:r>
              <a:rPr lang="en-US" b="0" dirty="0">
                <a:latin typeface="Garamond"/>
                <a:ea typeface="Garamond"/>
                <a:cs typeface="Garamond"/>
              </a:rPr>
              <a:t>A big denominator will make it close to zero.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289732" y="2413055"/>
            <a:ext cx="880045" cy="16265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29754" y="3322309"/>
            <a:ext cx="748145" cy="5937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169777" y="1678269"/>
            <a:ext cx="1938598" cy="3288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If it’s a long way from another cluster, then b will be much bigger than a, so this will get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close to +1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latin typeface="Garamond"/>
                <a:ea typeface="Garamond"/>
                <a:cs typeface="Garamond"/>
              </a:rPr>
              <a:t>(good)</a:t>
            </a: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8742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80" name="Shape 680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silhouette coefficient for the cluster C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is given by the average silhouette coefficient across all points in C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overall silhouette coefficient is given by the average silhouette coefficient across all clusters:</a:t>
            </a:r>
          </a:p>
        </p:txBody>
      </p:sp>
      <p:pic>
        <p:nvPicPr>
          <p:cNvPr id="68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606" y="2216150"/>
            <a:ext cx="3263901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8706" y="3984848"/>
            <a:ext cx="34417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90" name="Shape 690"/>
          <p:cNvSpPr/>
          <p:nvPr/>
        </p:nvSpPr>
        <p:spPr>
          <a:xfrm>
            <a:off x="454024" y="1429572"/>
            <a:ext cx="8455027" cy="18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Q:  How would you do this?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A:  By computing the S</a:t>
            </a:r>
            <a:r>
              <a:rPr lang="en-US" dirty="0">
                <a:latin typeface="Garamond"/>
                <a:ea typeface="Garamond"/>
                <a:cs typeface="Garamond"/>
              </a:rPr>
              <a:t>ilhouette Coefficient</a:t>
            </a:r>
            <a:r>
              <a:rPr dirty="0">
                <a:latin typeface="Garamond"/>
                <a:ea typeface="Garamond"/>
                <a:cs typeface="Garamond"/>
              </a:rPr>
              <a:t> for different values of k.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Strengths: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K-means is a popular algorithm because of its computational efficiency and simple and intuitive nature.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Weaknesses: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However, K-means is highly scale dependent, and is not suitable for data with widely varying shapes and densities.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DBSCAN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25042936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036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DBSCAN</a:t>
            </a:r>
            <a:endParaRPr dirty="0"/>
          </a:p>
        </p:txBody>
      </p:sp>
      <p:sp>
        <p:nvSpPr>
          <p:cNvPr id="706" name="Shape 706"/>
          <p:cNvSpPr/>
          <p:nvPr/>
        </p:nvSpPr>
        <p:spPr>
          <a:xfrm>
            <a:off x="6272315" y="2949614"/>
            <a:ext cx="263356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65828" lvl="4" indent="-4572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1912" y="2203580"/>
            <a:ext cx="427511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Choose a point: does it have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enough 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neighbours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in range?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153" y="1298044"/>
            <a:ext cx="567139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Choose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a minimum neighbor count and a radius.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47664" y="2414248"/>
            <a:ext cx="3094444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Put it aside until later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32246" y="3602412"/>
            <a:ext cx="4275117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Are any of them in a cluster?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79444" y="4343372"/>
            <a:ext cx="486034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Put this point in that cluster.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(Merge clusters if there are several)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3143" y="4408364"/>
            <a:ext cx="380932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Make a new cluster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9477" y="2184274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3605331" y="2802461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2" name="Right Arrow 21"/>
          <p:cNvSpPr/>
          <p:nvPr/>
        </p:nvSpPr>
        <p:spPr>
          <a:xfrm rot="7445427">
            <a:off x="2729608" y="3770808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3" name="Right Arrow 22"/>
          <p:cNvSpPr/>
          <p:nvPr/>
        </p:nvSpPr>
        <p:spPr>
          <a:xfrm rot="3186863">
            <a:off x="4353175" y="3889927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28061" y="2132550"/>
            <a:ext cx="1080384" cy="887917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529" y="2393813"/>
            <a:ext cx="5177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4963" y="3033031"/>
            <a:ext cx="55726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33556" y="4015824"/>
            <a:ext cx="50512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74776" y="4060305"/>
            <a:ext cx="55726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2325895"/>
            <a:ext cx="114906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Garamond"/>
                <a:ea typeface="Garamond"/>
                <a:cs typeface="Garamond"/>
              </a:rPr>
              <a:t>Repeat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137560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../_images/plot_dbsca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83" y="-3865"/>
            <a:ext cx="7015554" cy="52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20830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2476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47671"/>
            <a:ext cx="8426769" cy="4030980"/>
          </a:xfrm>
        </p:spPr>
        <p:txBody>
          <a:bodyPr/>
          <a:lstStyle/>
          <a:p>
            <a:r>
              <a:rPr lang="en-US" b="0" dirty="0"/>
              <a:t>﻿DBSCAN cannot cluster data sets well with differences in densities</a:t>
            </a:r>
          </a:p>
          <a:p>
            <a:pPr lvl="1"/>
            <a:r>
              <a:rPr lang="en-US" b="0" dirty="0"/>
              <a:t>What neighbor count and radius would you choose?</a:t>
            </a:r>
          </a:p>
          <a:p>
            <a:r>
              <a:rPr lang="en-US" b="0" dirty="0"/>
              <a:t>Double the data = 4 times the memory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3812620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454024" y="2434652"/>
            <a:ext cx="5080399" cy="111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What is a Cluster?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Why would we do this?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What is K-Means?</a:t>
            </a:r>
          </a:p>
        </p:txBody>
      </p:sp>
      <p:sp>
        <p:nvSpPr>
          <p:cNvPr id="180" name="Shape 18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1" name="Shape 18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195" name="Group 19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193" name="Shape 1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196" name="Shape 19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199" name="Shape 19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202" name="Shape 20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203" name="Shape 20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sz="6000" dirty="0"/>
              <a:t>Interactive Immersive Experience</a:t>
            </a:r>
            <a:br>
              <a:rPr lang="en-US" sz="6000" dirty="0"/>
            </a:br>
            <a:r>
              <a:rPr lang="en-US" sz="2400" dirty="0"/>
              <a:t>Cards,</a:t>
            </a:r>
            <a:br>
              <a:rPr lang="en-US" sz="2400" dirty="0"/>
            </a:br>
            <a:r>
              <a:rPr lang="en-US" sz="2400" dirty="0"/>
              <a:t>Sticky labels,</a:t>
            </a:r>
            <a:br>
              <a:rPr lang="en-US" sz="2400" dirty="0"/>
            </a:br>
            <a:r>
              <a:rPr lang="en-US" sz="2400" dirty="0"/>
              <a:t>Measuring tape</a:t>
            </a:r>
            <a:endParaRPr sz="2400"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459361025"/>
      </p:ext>
    </p:extLst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=‘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++’,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</p:txBody>
      </p:sp>
    </p:spTree>
    <p:extLst>
      <p:ext uri="{BB962C8B-B14F-4D97-AF65-F5344CB8AC3E}">
        <p14:creationId xmlns:p14="http://schemas.microsoft.com/office/powerpoint/2010/main" val="1397989081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Displaying a 2D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([‘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red’,’green’,’blue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(DF.Column1, DF.Column2,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color=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[Clusters])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[:,0],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[:,1],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marker=“+”, s=30)</a:t>
            </a:r>
          </a:p>
          <a:p>
            <a:pPr marL="40639" indent="0">
              <a:buNone/>
            </a:pP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299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DBSCAN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﻿import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=200,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46294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Silhouette (Scoring API)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S=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sklearn.metrics.silhouette_score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Interesting_Scores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Clusters)</a:t>
            </a:r>
          </a:p>
        </p:txBody>
      </p:sp>
    </p:spTree>
    <p:extLst>
      <p:ext uri="{BB962C8B-B14F-4D97-AF65-F5344CB8AC3E}">
        <p14:creationId xmlns:p14="http://schemas.microsoft.com/office/powerpoint/2010/main" val="3210293408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0" name="Shape 710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7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8522" y="1159627"/>
            <a:ext cx="4130799" cy="370530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K-Nearest-</a:t>
            </a:r>
            <a:r>
              <a:rPr lang="en-US" dirty="0" err="1" smtClean="0"/>
              <a:t>Neighbours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K-nearest-</a:t>
            </a:r>
            <a:r>
              <a:rPr lang="en-US" b="0" dirty="0" err="1" smtClean="0"/>
              <a:t>neighbours</a:t>
            </a:r>
            <a:endParaRPr lang="en-US" b="0" dirty="0" smtClean="0"/>
          </a:p>
          <a:p>
            <a:pPr lvl="1"/>
            <a:r>
              <a:rPr lang="en-US" b="0" dirty="0" smtClean="0"/>
              <a:t>.fit() does no computation at all</a:t>
            </a:r>
          </a:p>
          <a:p>
            <a:pPr lvl="1"/>
            <a:r>
              <a:rPr lang="en-US" b="0" dirty="0" smtClean="0"/>
              <a:t>.predict() looks for the nearest K points in the data set</a:t>
            </a:r>
          </a:p>
          <a:p>
            <a:pPr lvl="2"/>
            <a:r>
              <a:rPr lang="en-US" b="0" dirty="0" smtClean="0"/>
              <a:t>vote / average the answer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6" y="3564790"/>
            <a:ext cx="2345360" cy="1546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954" y="3574036"/>
            <a:ext cx="2286578" cy="1505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22" y="3591022"/>
            <a:ext cx="2360078" cy="1552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9923" y="3150280"/>
            <a:ext cx="101354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Raw data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113" y="3131912"/>
            <a:ext cx="209031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1-nearest </a:t>
            </a:r>
            <a:r>
              <a:rPr kumimoji="0" lang="en-US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neighbour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0232" y="3166909"/>
            <a:ext cx="21782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aramond"/>
                <a:cs typeface="Garamond"/>
              </a:rPr>
              <a:t>5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-nearest </a:t>
            </a:r>
            <a:r>
              <a:rPr kumimoji="0" lang="en-US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+mj-ea"/>
                <a:cs typeface="Garamond"/>
                <a:sym typeface="Helvetica"/>
              </a:rPr>
              <a:t>neighbours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+mj-ea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02751725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KNeighbours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titanic['Gender'] = </a:t>
            </a:r>
            <a:r>
              <a:rPr lang="en-US" sz="1800" b="0" dirty="0" err="1">
                <a:latin typeface="Courier New"/>
                <a:cs typeface="Courier New"/>
              </a:rPr>
              <a:t>numpy.where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titanic.Sex</a:t>
            </a:r>
            <a:r>
              <a:rPr lang="en-US" sz="1800" b="0" dirty="0">
                <a:latin typeface="Courier New"/>
                <a:cs typeface="Courier New"/>
              </a:rPr>
              <a:t> == 'male', 1, 0)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titanic['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'] = </a:t>
            </a:r>
            <a:r>
              <a:rPr lang="en-US" sz="1800" b="0" dirty="0" err="1">
                <a:latin typeface="Courier New"/>
                <a:cs typeface="Courier New"/>
              </a:rPr>
              <a:t>passengers.Age</a:t>
            </a:r>
            <a:r>
              <a:rPr lang="en-US" sz="1800" b="0" dirty="0">
                <a:latin typeface="Courier New"/>
                <a:cs typeface="Courier New"/>
              </a:rPr>
              <a:t> / 20.0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import </a:t>
            </a:r>
            <a:r>
              <a:rPr lang="en-US" sz="1800" b="0" dirty="0" err="1">
                <a:latin typeface="Courier New"/>
                <a:cs typeface="Courier New"/>
              </a:rPr>
              <a:t>sklearn.neighbors</a:t>
            </a: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knn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sklearn.neighbors.</a:t>
            </a:r>
            <a:r>
              <a:rPr lang="en-US" sz="1800" dirty="0" err="1">
                <a:latin typeface="Courier New"/>
                <a:cs typeface="Courier New"/>
              </a:rPr>
              <a:t>KNeighborsClassifier</a:t>
            </a:r>
            <a:r>
              <a:rPr lang="en-US" sz="1800" b="0" dirty="0">
                <a:latin typeface="Courier New"/>
                <a:cs typeface="Courier New"/>
              </a:rPr>
              <a:t>(</a:t>
            </a:r>
            <a:r>
              <a:rPr lang="en-US" sz="1800" b="0" dirty="0" err="1">
                <a:latin typeface="Courier New"/>
                <a:cs typeface="Courier New"/>
              </a:rPr>
              <a:t>n_neighbors</a:t>
            </a:r>
            <a:r>
              <a:rPr lang="en-US" sz="1800" b="0" dirty="0">
                <a:latin typeface="Courier New"/>
                <a:cs typeface="Courier New"/>
              </a:rPr>
              <a:t>=5)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knn.fit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	</a:t>
            </a:r>
            <a:r>
              <a:rPr lang="en-US" sz="1800" b="0" dirty="0" smtClean="0">
                <a:latin typeface="Courier New"/>
                <a:cs typeface="Courier New"/>
              </a:rPr>
              <a:t>titanic</a:t>
            </a:r>
            <a:r>
              <a:rPr lang="en-US" sz="1800" b="0" dirty="0">
                <a:latin typeface="Courier New"/>
                <a:cs typeface="Courier New"/>
              </a:rPr>
              <a:t>[['</a:t>
            </a:r>
            <a:r>
              <a:rPr lang="en-US" sz="1800" b="0" dirty="0" err="1">
                <a:latin typeface="Courier New"/>
                <a:cs typeface="Courier New"/>
              </a:rPr>
              <a:t>Pclass</a:t>
            </a:r>
            <a:r>
              <a:rPr lang="en-US" sz="1800" b="0" dirty="0">
                <a:latin typeface="Courier New"/>
                <a:cs typeface="Courier New"/>
              </a:rPr>
              <a:t>', 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', 'Gender']], </a:t>
            </a:r>
            <a:r>
              <a:rPr lang="en-US" sz="1800" b="0" dirty="0" smtClean="0">
                <a:latin typeface="Courier New"/>
                <a:cs typeface="Courier New"/>
              </a:rPr>
              <a:t>			</a:t>
            </a:r>
            <a:r>
              <a:rPr lang="en-US" sz="1800" b="0" dirty="0" err="1" smtClean="0">
                <a:latin typeface="Courier New"/>
                <a:cs typeface="Courier New"/>
              </a:rPr>
              <a:t>titanic.Survived</a:t>
            </a:r>
            <a:endParaRPr lang="en-US" sz="18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800" b="0" dirty="0" err="1">
                <a:latin typeface="Courier New"/>
                <a:cs typeface="Courier New"/>
              </a:rPr>
              <a:t>knn.predict</a:t>
            </a:r>
            <a:r>
              <a:rPr lang="en-US" sz="1800" b="0" dirty="0">
                <a:latin typeface="Courier New"/>
                <a:cs typeface="Courier New"/>
              </a:rPr>
              <a:t>([ [1,2,0], [3,1.5,1]])</a:t>
            </a:r>
          </a:p>
        </p:txBody>
      </p:sp>
    </p:spTree>
    <p:extLst>
      <p:ext uri="{BB962C8B-B14F-4D97-AF65-F5344CB8AC3E}">
        <p14:creationId xmlns:p14="http://schemas.microsoft.com/office/powerpoint/2010/main" val="2643015805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and Radius </a:t>
            </a:r>
            <a:r>
              <a:rPr lang="en-US" dirty="0" err="1" smtClean="0"/>
              <a:t>Neighbours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sngStrike" dirty="0" smtClean="0"/>
              <a:t>K-nearest-</a:t>
            </a:r>
            <a:r>
              <a:rPr lang="en-US" b="0" strike="sngStrike" dirty="0" err="1" smtClean="0"/>
              <a:t>neighbours</a:t>
            </a:r>
            <a:r>
              <a:rPr lang="en-US" b="0" dirty="0"/>
              <a:t> </a:t>
            </a:r>
            <a:r>
              <a:rPr lang="en-US" b="0" i="1" dirty="0" err="1" smtClean="0"/>
              <a:t>RadiusNeighbours</a:t>
            </a:r>
            <a:endParaRPr lang="en-US" b="0" i="1" strike="sngStrike" dirty="0" smtClean="0"/>
          </a:p>
          <a:p>
            <a:pPr lvl="1"/>
            <a:r>
              <a:rPr lang="en-US" b="0" dirty="0" smtClean="0"/>
              <a:t>.fit() does no computation at all</a:t>
            </a:r>
          </a:p>
          <a:p>
            <a:pPr lvl="1"/>
            <a:r>
              <a:rPr lang="en-US" b="0" dirty="0" smtClean="0"/>
              <a:t>.predict() looks for the </a:t>
            </a:r>
            <a:r>
              <a:rPr lang="en-US" b="0" strike="sngStrike" dirty="0" smtClean="0"/>
              <a:t>nearest K points in the data set</a:t>
            </a:r>
            <a:r>
              <a:rPr lang="en-US" b="0" dirty="0" smtClean="0"/>
              <a:t> </a:t>
            </a:r>
            <a:r>
              <a:rPr lang="en-US" b="0" i="1" dirty="0" smtClean="0"/>
              <a:t>points within a radius</a:t>
            </a:r>
            <a:endParaRPr lang="en-US" b="0" i="1" strike="sngStrike" dirty="0" smtClean="0"/>
          </a:p>
          <a:p>
            <a:pPr lvl="2"/>
            <a:r>
              <a:rPr lang="en-US" b="0" dirty="0" smtClean="0"/>
              <a:t>vote / average the answer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93" y="2880849"/>
            <a:ext cx="861205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0" dirty="0" err="1">
                <a:latin typeface="Courier New"/>
                <a:cs typeface="Courier New"/>
              </a:rPr>
              <a:t>rn</a:t>
            </a:r>
            <a:r>
              <a:rPr lang="en-US" sz="1800" b="0" dirty="0">
                <a:latin typeface="Courier New"/>
                <a:cs typeface="Courier New"/>
              </a:rPr>
              <a:t> = </a:t>
            </a:r>
            <a:r>
              <a:rPr lang="en-US" sz="1800" b="0" dirty="0" err="1">
                <a:latin typeface="Courier New"/>
                <a:cs typeface="Courier New"/>
              </a:rPr>
              <a:t>sklearn.neighbors.RadiusNeighborsClassifier</a:t>
            </a:r>
            <a:r>
              <a:rPr lang="en-US" sz="1800" b="0" dirty="0">
                <a:latin typeface="Courier New"/>
                <a:cs typeface="Courier New"/>
              </a:rPr>
              <a:t>(radius=1.1)</a:t>
            </a: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rn.fit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</a:p>
          <a:p>
            <a:pPr algn="l"/>
            <a:r>
              <a:rPr lang="en-US" sz="1800" b="0" dirty="0">
                <a:latin typeface="Courier New"/>
                <a:cs typeface="Courier New"/>
              </a:rPr>
              <a:t>	</a:t>
            </a:r>
            <a:r>
              <a:rPr lang="en-US" sz="1800" b="0" dirty="0" smtClean="0">
                <a:latin typeface="Courier New"/>
                <a:cs typeface="Courier New"/>
              </a:rPr>
              <a:t>titanic</a:t>
            </a:r>
            <a:r>
              <a:rPr lang="en-US" sz="1800" b="0" dirty="0">
                <a:latin typeface="Courier New"/>
                <a:cs typeface="Courier New"/>
              </a:rPr>
              <a:t>[['</a:t>
            </a:r>
            <a:r>
              <a:rPr lang="en-US" sz="1800" b="0" dirty="0" err="1">
                <a:latin typeface="Courier New"/>
                <a:cs typeface="Courier New"/>
              </a:rPr>
              <a:t>Pclass</a:t>
            </a:r>
            <a:r>
              <a:rPr lang="en-US" sz="1800" b="0" dirty="0">
                <a:latin typeface="Courier New"/>
                <a:cs typeface="Courier New"/>
              </a:rPr>
              <a:t>', 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', 'Gender']], 	</a:t>
            </a:r>
            <a:r>
              <a:rPr lang="en-US" sz="1800" b="0" dirty="0" err="1" smtClean="0">
                <a:latin typeface="Courier New"/>
                <a:cs typeface="Courier New"/>
              </a:rPr>
              <a:t>titanic.Survived</a:t>
            </a:r>
            <a:endParaRPr lang="en-US" sz="1800" b="0" dirty="0" smtClean="0">
              <a:latin typeface="Courier New"/>
              <a:cs typeface="Courier New"/>
            </a:endParaRPr>
          </a:p>
          <a:p>
            <a:pPr algn="l"/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>
              <a:latin typeface="Courier New"/>
              <a:cs typeface="Courier New"/>
            </a:endParaRP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rn.predict</a:t>
            </a:r>
            <a:r>
              <a:rPr lang="en-US" sz="1800" b="0" dirty="0">
                <a:latin typeface="Courier New"/>
                <a:cs typeface="Courier New"/>
              </a:rPr>
              <a:t>([ [1,2,0], [3,1.5,1]])</a:t>
            </a:r>
          </a:p>
        </p:txBody>
      </p:sp>
    </p:spTree>
    <p:extLst>
      <p:ext uri="{BB962C8B-B14F-4D97-AF65-F5344CB8AC3E}">
        <p14:creationId xmlns:p14="http://schemas.microsoft.com/office/powerpoint/2010/main" val="2821365875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and Nearest Centroid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trike="sngStrike" dirty="0" smtClean="0"/>
              <a:t>K-nearest-</a:t>
            </a:r>
            <a:r>
              <a:rPr lang="en-US" b="0" strike="sngStrike" dirty="0" err="1" smtClean="0"/>
              <a:t>neighbours</a:t>
            </a:r>
            <a:r>
              <a:rPr lang="en-US" b="0" dirty="0"/>
              <a:t> </a:t>
            </a:r>
            <a:r>
              <a:rPr lang="en-US" b="0" i="1" dirty="0" smtClean="0"/>
              <a:t>Nearest Centroid</a:t>
            </a:r>
            <a:endParaRPr lang="en-US" b="0" i="1" strike="sngStrike" dirty="0" smtClean="0"/>
          </a:p>
          <a:p>
            <a:pPr lvl="1"/>
            <a:r>
              <a:rPr lang="en-US" b="0" dirty="0" smtClean="0"/>
              <a:t>.fit() </a:t>
            </a:r>
            <a:r>
              <a:rPr lang="en-US" b="0" strike="sngStrike" dirty="0" smtClean="0"/>
              <a:t>does no computation at all</a:t>
            </a:r>
            <a:r>
              <a:rPr lang="en-US" b="0" dirty="0" smtClean="0"/>
              <a:t> finds the centroid for each different y</a:t>
            </a:r>
            <a:endParaRPr lang="en-US" b="0" strike="sngStrike" dirty="0" smtClean="0"/>
          </a:p>
          <a:p>
            <a:pPr lvl="1"/>
            <a:r>
              <a:rPr lang="en-US" b="0" dirty="0" smtClean="0"/>
              <a:t>.predict() looks for the </a:t>
            </a:r>
            <a:r>
              <a:rPr lang="en-US" b="0" strike="sngStrike" dirty="0" smtClean="0"/>
              <a:t>nearest K points in the data set</a:t>
            </a:r>
            <a:r>
              <a:rPr lang="en-US" b="0" dirty="0" smtClean="0"/>
              <a:t> </a:t>
            </a:r>
            <a:r>
              <a:rPr lang="en-US" b="0" i="1" dirty="0" smtClean="0"/>
              <a:t>nearest centroid</a:t>
            </a:r>
            <a:endParaRPr lang="en-US" b="0" i="1" strike="sngStrike" dirty="0" smtClean="0"/>
          </a:p>
          <a:p>
            <a:pPr lvl="2"/>
            <a:r>
              <a:rPr lang="en-US" b="0" strike="sngStrike" dirty="0" smtClean="0"/>
              <a:t>vote / average the answer</a:t>
            </a:r>
            <a:r>
              <a:rPr lang="en-US" b="0" dirty="0" smtClean="0"/>
              <a:t> uses that answer</a:t>
            </a:r>
            <a:endParaRPr lang="en-US" b="0" strike="sngStrike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8807" y="2960030"/>
            <a:ext cx="852668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0" dirty="0">
                <a:latin typeface="Courier New"/>
                <a:cs typeface="Courier New"/>
              </a:rPr>
              <a:t>centroid = </a:t>
            </a:r>
            <a:r>
              <a:rPr lang="en-US" sz="1800" b="0" dirty="0" err="1">
                <a:latin typeface="Courier New"/>
                <a:cs typeface="Courier New"/>
              </a:rPr>
              <a:t>sklearn.neighbors.NearestCentroid</a:t>
            </a:r>
            <a:r>
              <a:rPr lang="en-US" sz="1800" b="0" dirty="0">
                <a:latin typeface="Courier New"/>
                <a:cs typeface="Courier New"/>
              </a:rPr>
              <a:t>()</a:t>
            </a: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centroid.fit</a:t>
            </a:r>
            <a:r>
              <a:rPr lang="en-US" sz="1800" b="0" dirty="0" smtClean="0">
                <a:latin typeface="Courier New"/>
                <a:cs typeface="Courier New"/>
              </a:rPr>
              <a:t>(</a:t>
            </a:r>
          </a:p>
          <a:p>
            <a:pPr algn="l"/>
            <a:r>
              <a:rPr lang="en-US" sz="1800" b="0" dirty="0">
                <a:latin typeface="Courier New"/>
                <a:cs typeface="Courier New"/>
              </a:rPr>
              <a:t>	</a:t>
            </a:r>
            <a:r>
              <a:rPr lang="en-US" sz="1800" b="0" dirty="0" smtClean="0">
                <a:latin typeface="Courier New"/>
                <a:cs typeface="Courier New"/>
              </a:rPr>
              <a:t>titanic</a:t>
            </a:r>
            <a:r>
              <a:rPr lang="en-US" sz="1800" b="0" dirty="0">
                <a:latin typeface="Courier New"/>
                <a:cs typeface="Courier New"/>
              </a:rPr>
              <a:t>[['</a:t>
            </a:r>
            <a:r>
              <a:rPr lang="en-US" sz="1800" b="0" dirty="0" err="1">
                <a:latin typeface="Courier New"/>
                <a:cs typeface="Courier New"/>
              </a:rPr>
              <a:t>Pclass</a:t>
            </a:r>
            <a:r>
              <a:rPr lang="en-US" sz="1800" b="0" dirty="0">
                <a:latin typeface="Courier New"/>
                <a:cs typeface="Courier New"/>
              </a:rPr>
              <a:t>', '</a:t>
            </a:r>
            <a:r>
              <a:rPr lang="en-US" sz="1800" b="0" dirty="0" err="1">
                <a:latin typeface="Courier New"/>
                <a:cs typeface="Courier New"/>
              </a:rPr>
              <a:t>ScaledAge</a:t>
            </a:r>
            <a:r>
              <a:rPr lang="en-US" sz="1800" b="0" dirty="0">
                <a:latin typeface="Courier New"/>
                <a:cs typeface="Courier New"/>
              </a:rPr>
              <a:t>', 'Gender']], </a:t>
            </a:r>
            <a:r>
              <a:rPr lang="en-US" sz="1800" b="0" dirty="0" smtClean="0">
                <a:latin typeface="Courier New"/>
                <a:cs typeface="Courier New"/>
              </a:rPr>
              <a:t>	</a:t>
            </a:r>
            <a:r>
              <a:rPr lang="en-US" sz="1800" b="0" dirty="0" err="1" smtClean="0">
                <a:latin typeface="Courier New"/>
                <a:cs typeface="Courier New"/>
              </a:rPr>
              <a:t>titanic.Survived</a:t>
            </a:r>
            <a:endParaRPr lang="en-US" sz="1800" b="0" dirty="0" smtClean="0">
              <a:latin typeface="Courier New"/>
              <a:cs typeface="Courier New"/>
            </a:endParaRPr>
          </a:p>
          <a:p>
            <a:pPr algn="l"/>
            <a:r>
              <a:rPr lang="en-US" sz="1800" b="0" dirty="0" smtClean="0">
                <a:latin typeface="Courier New"/>
                <a:cs typeface="Courier New"/>
              </a:rPr>
              <a:t>)</a:t>
            </a:r>
            <a:endParaRPr lang="en-US" sz="1800" b="0" dirty="0">
              <a:latin typeface="Courier New"/>
              <a:cs typeface="Courier New"/>
            </a:endParaRPr>
          </a:p>
          <a:p>
            <a:pPr algn="l"/>
            <a:r>
              <a:rPr lang="en-US" sz="1800" b="0" dirty="0" err="1">
                <a:latin typeface="Courier New"/>
                <a:cs typeface="Courier New"/>
              </a:rPr>
              <a:t>centroid.predict</a:t>
            </a:r>
            <a:r>
              <a:rPr lang="en-US" sz="1800" b="0" dirty="0">
                <a:latin typeface="Courier New"/>
                <a:cs typeface="Courier New"/>
              </a:rPr>
              <a:t>([ [1,2,0], [3,1.5,1]])</a:t>
            </a:r>
          </a:p>
        </p:txBody>
      </p:sp>
    </p:spTree>
    <p:extLst>
      <p:ext uri="{BB962C8B-B14F-4D97-AF65-F5344CB8AC3E}">
        <p14:creationId xmlns:p14="http://schemas.microsoft.com/office/powerpoint/2010/main" val="1941030821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CLUSTER?</a:t>
            </a:r>
          </a:p>
        </p:txBody>
      </p:sp>
      <p:sp>
        <p:nvSpPr>
          <p:cNvPr id="211" name="Shape 211"/>
          <p:cNvSpPr/>
          <p:nvPr/>
        </p:nvSpPr>
        <p:spPr>
          <a:xfrm>
            <a:off x="454024" y="1325562"/>
            <a:ext cx="8455027" cy="291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U</a:t>
            </a:r>
            <a:r>
              <a:rPr dirty="0">
                <a:latin typeface="Garamond"/>
                <a:ea typeface="Garamond"/>
                <a:cs typeface="Garamond"/>
              </a:rPr>
              <a:t>nsupervised learning is when we are trying to find interesting patterns or groups in our data. 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don’t have a variable we are trying to predict (a Y value).</a:t>
            </a:r>
            <a:r>
              <a:rPr lang="en-US" dirty="0">
                <a:latin typeface="Garamond"/>
                <a:ea typeface="Garamond"/>
                <a:cs typeface="Garamond"/>
              </a:rPr>
              <a:t>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Clustering aims to discover subgroups in our data where the points are similar to each other.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We have to decide what variables we will construct the groups on.</a:t>
            </a:r>
          </a:p>
          <a:p>
            <a:pPr marL="342900" marR="65828" lvl="6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What makes them different (or similar)?</a:t>
            </a:r>
            <a:endParaRPr dirty="0">
              <a:latin typeface="Garamond"/>
              <a:ea typeface="Garamond"/>
              <a:cs typeface="Garamon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Neighbours</a:t>
            </a:r>
            <a:r>
              <a:rPr lang="en-US" dirty="0" smtClean="0"/>
              <a:t> 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357336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sacramento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pandas.read_csv</a:t>
            </a:r>
            <a:r>
              <a:rPr lang="en-US" sz="1600" b="0" dirty="0">
                <a:latin typeface="Courier New"/>
                <a:cs typeface="Courier New"/>
              </a:rPr>
              <a:t>('data/Sacramento-real-</a:t>
            </a:r>
            <a:r>
              <a:rPr lang="en-US" sz="1600" b="0" dirty="0" err="1" smtClean="0">
                <a:latin typeface="Courier New"/>
                <a:cs typeface="Courier New"/>
              </a:rPr>
              <a:t>estate.csv</a:t>
            </a:r>
            <a:r>
              <a:rPr lang="en-US" sz="1600" b="0" dirty="0">
                <a:latin typeface="Courier New"/>
                <a:cs typeface="Courier New"/>
              </a:rPr>
              <a:t>')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X = </a:t>
            </a:r>
            <a:r>
              <a:rPr lang="en-US" sz="1600" b="0" dirty="0" err="1">
                <a:latin typeface="Courier New"/>
                <a:cs typeface="Courier New"/>
              </a:rPr>
              <a:t>sacramento</a:t>
            </a:r>
            <a:r>
              <a:rPr lang="en-US" sz="1600" b="0" dirty="0">
                <a:latin typeface="Courier New"/>
                <a:cs typeface="Courier New"/>
              </a:rPr>
              <a:t>[['latitude', 'longitude']]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y = </a:t>
            </a:r>
            <a:r>
              <a:rPr lang="en-US" sz="1600" b="0" dirty="0" err="1" smtClean="0">
                <a:latin typeface="Courier New"/>
                <a:cs typeface="Courier New"/>
              </a:rPr>
              <a:t>sacramento.price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from </a:t>
            </a:r>
            <a:r>
              <a:rPr lang="en-US" sz="1600" b="0" dirty="0" err="1" smtClean="0">
                <a:latin typeface="Courier New"/>
                <a:cs typeface="Courier New"/>
              </a:rPr>
              <a:t>sklearn.model_selection</a:t>
            </a:r>
            <a:r>
              <a:rPr lang="en-US" sz="1600" b="0" dirty="0" smtClean="0">
                <a:latin typeface="Courier New"/>
                <a:cs typeface="Courier New"/>
              </a:rPr>
              <a:t> import </a:t>
            </a:r>
            <a:r>
              <a:rPr lang="en-US" sz="1600" b="0" dirty="0" err="1" smtClean="0">
                <a:latin typeface="Courier New"/>
                <a:cs typeface="Courier New"/>
              </a:rPr>
              <a:t>train_test_split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trainX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testX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trainY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testY</a:t>
            </a:r>
            <a:r>
              <a:rPr lang="en-US" sz="1600" b="0" dirty="0">
                <a:latin typeface="Courier New"/>
                <a:cs typeface="Courier New"/>
              </a:rPr>
              <a:t>) = </a:t>
            </a:r>
            <a:r>
              <a:rPr lang="en-US" sz="1600" b="0" dirty="0" err="1" smtClean="0">
                <a:latin typeface="Courier New"/>
                <a:cs typeface="Courier New"/>
              </a:rPr>
              <a:t>train_test_split</a:t>
            </a:r>
            <a:r>
              <a:rPr lang="en-US" sz="1600" b="0" dirty="0">
                <a:latin typeface="Courier New"/>
                <a:cs typeface="Courier New"/>
              </a:rPr>
              <a:t>(X, y)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knr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sklearn.neighbors.</a:t>
            </a:r>
            <a:r>
              <a:rPr lang="en-US" sz="1600" dirty="0" err="1">
                <a:latin typeface="Courier New"/>
                <a:cs typeface="Courier New"/>
              </a:rPr>
              <a:t>KNeighborsRegressor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n_neighbors</a:t>
            </a:r>
            <a:r>
              <a:rPr lang="en-US" sz="1600" b="0" dirty="0">
                <a:latin typeface="Courier New"/>
                <a:cs typeface="Courier New"/>
              </a:rPr>
              <a:t>=4)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knr.fit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trainX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trainY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preds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knr.predict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testX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matplotlib.pyplot.scatter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>
                <a:latin typeface="Courier New"/>
                <a:cs typeface="Courier New"/>
              </a:rPr>
              <a:t>testY</a:t>
            </a:r>
            <a:r>
              <a:rPr lang="en-US" sz="1600" b="0" dirty="0">
                <a:latin typeface="Courier New"/>
                <a:cs typeface="Courier New"/>
              </a:rPr>
              <a:t>, </a:t>
            </a:r>
            <a:r>
              <a:rPr lang="en-US" sz="1600" b="0" dirty="0" err="1">
                <a:latin typeface="Courier New"/>
                <a:cs typeface="Courier New"/>
              </a:rPr>
              <a:t>preds</a:t>
            </a:r>
            <a:r>
              <a:rPr lang="en-US" sz="1600" b="0" dirty="0">
                <a:latin typeface="Courier New"/>
                <a:cs typeface="Courier New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33" y="2961846"/>
            <a:ext cx="3779295" cy="22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536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0" name="Shape 710"/>
          <p:cNvSpPr>
            <a:spLocks noGrp="1"/>
          </p:cNvSpPr>
          <p:nvPr>
            <p:ph type="title" idx="4294967295"/>
          </p:nvPr>
        </p:nvSpPr>
        <p:spPr>
          <a:xfrm>
            <a:off x="498081" y="1054539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 algn="l"/>
            <a:r>
              <a:rPr dirty="0" smtClean="0"/>
              <a:t>LAB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2000" dirty="0" smtClean="0"/>
              <a:t>Try </a:t>
            </a:r>
            <a:r>
              <a:rPr lang="en-AU" sz="2000" dirty="0" err="1" smtClean="0"/>
              <a:t>KNeighborsRegressor</a:t>
            </a:r>
            <a:r>
              <a:rPr lang="en-AU" sz="2000" dirty="0"/>
              <a:t> </a:t>
            </a:r>
            <a:r>
              <a:rPr lang="en-AU" sz="2000" dirty="0" smtClean="0"/>
              <a:t>or </a:t>
            </a:r>
            <a:r>
              <a:rPr lang="en-AU" sz="2000" dirty="0" err="1" smtClean="0"/>
              <a:t>RadiusNeighborsRegressor</a:t>
            </a:r>
            <a:r>
              <a:rPr lang="en-AU" sz="2000" dirty="0" smtClean="0"/>
              <a:t> to predict Chicago house prices</a:t>
            </a:r>
            <a:r>
              <a:rPr lang="en-AU" sz="2000" dirty="0"/>
              <a:t> </a:t>
            </a:r>
            <a:r>
              <a:rPr lang="en-AU" sz="2000" dirty="0" smtClean="0"/>
              <a:t>(Week 3 lab data)</a:t>
            </a:r>
            <a:br>
              <a:rPr lang="en-AU" sz="2000" dirty="0" smtClean="0"/>
            </a:br>
            <a:r>
              <a:rPr lang="en-AU" sz="2000" dirty="0" smtClean="0"/>
              <a:t/>
            </a:r>
            <a:br>
              <a:rPr lang="en-AU" sz="2000" dirty="0" smtClean="0"/>
            </a:br>
            <a:r>
              <a:rPr lang="en-AU" sz="2000" dirty="0" smtClean="0"/>
              <a:t>Try </a:t>
            </a:r>
            <a:r>
              <a:rPr lang="en-AU" sz="2000" dirty="0" err="1" smtClean="0"/>
              <a:t>KNearestClassifier</a:t>
            </a:r>
            <a:r>
              <a:rPr lang="en-AU" sz="2000" dirty="0" smtClean="0"/>
              <a:t>, </a:t>
            </a:r>
            <a:r>
              <a:rPr lang="en-AU" sz="2000" dirty="0" err="1" smtClean="0"/>
              <a:t>RadiusNeighborsClassifier</a:t>
            </a:r>
            <a:r>
              <a:rPr lang="en-AU" sz="2000" dirty="0"/>
              <a:t> </a:t>
            </a:r>
            <a:r>
              <a:rPr lang="en-AU" sz="2000" dirty="0" smtClean="0"/>
              <a:t>or </a:t>
            </a:r>
            <a:r>
              <a:rPr lang="en-AU" sz="2000" dirty="0" err="1" smtClean="0"/>
              <a:t>NearestCentroid</a:t>
            </a:r>
            <a:r>
              <a:rPr lang="en-AU" sz="2000" dirty="0" smtClean="0"/>
              <a:t> to predict breast cancer (see Week 3 “flowers-and-</a:t>
            </a:r>
            <a:r>
              <a:rPr lang="en-AU" sz="2000" dirty="0" err="1" smtClean="0"/>
              <a:t>cancer.ipynb</a:t>
            </a:r>
            <a:r>
              <a:rPr lang="en-AU" sz="2000" dirty="0" smtClean="0"/>
              <a:t>”)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522275743"/>
      </p:ext>
    </p:extLst>
  </p:cSld>
  <p:clrMapOvr>
    <a:masterClrMapping/>
  </p:clrMapOvr>
  <p:transition xmlns:p14="http://schemas.microsoft.com/office/powerpoint/2010/main"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6" name="Shape 72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endParaRPr sz="1900" dirty="0"/>
          </a:p>
        </p:txBody>
      </p:sp>
      <p:sp>
        <p:nvSpPr>
          <p:cNvPr id="727" name="Shape 72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19" name="Shape 219"/>
          <p:cNvSpPr/>
          <p:nvPr/>
        </p:nvSpPr>
        <p:spPr>
          <a:xfrm>
            <a:off x="454024" y="1429572"/>
            <a:ext cx="8455027" cy="269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i="1" dirty="0">
                <a:latin typeface="Garamond"/>
                <a:ea typeface="Garamond"/>
                <a:cs typeface="Garamond"/>
              </a:rPr>
              <a:t>To give us a hint about what might be worth visualizing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To enhance our understanding of a dataset by dividing the data into groups.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Clustering provides a layer of abstraction from individual data points.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The goal is to extract and enhance the natural structure of the data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27" name="Shape 227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Marketing teams might want to group customers into like groups as a way of summarising the data</a:t>
            </a:r>
          </a:p>
        </p:txBody>
      </p:sp>
      <p:pic>
        <p:nvPicPr>
          <p:cNvPr id="22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032" y="2304145"/>
            <a:ext cx="2783010" cy="278301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36" name="Shape 236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Financial groups may want to group transactions into like groups as a way to find unusual payments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732" y="2617590"/>
            <a:ext cx="4037611" cy="246743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45" name="Shape 245"/>
          <p:cNvSpPr/>
          <p:nvPr/>
        </p:nvSpPr>
        <p:spPr>
          <a:xfrm>
            <a:off x="454024" y="1429572"/>
            <a:ext cx="8455027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Genetics data can be clustered to identify ancestry</a:t>
            </a:r>
          </a:p>
        </p:txBody>
      </p:sp>
      <p:pic>
        <p:nvPicPr>
          <p:cNvPr id="246" name="image7.jpg" descr="http://upload.wikimedia.org/wikipedia/commons/a/a1/Rosenberg_1048people_993marker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63965" y="346939"/>
            <a:ext cx="2635146" cy="6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1922</Words>
  <Application>Microsoft Macintosh PowerPoint</Application>
  <PresentationFormat>Custom</PresentationFormat>
  <Paragraphs>366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White</vt:lpstr>
      <vt:lpstr>DATA SCIENCE 10 WEEK PART TIME COURSE  Week 5 - Clustering</vt:lpstr>
      <vt:lpstr>AGENDA</vt:lpstr>
      <vt:lpstr>WHAT IS CLUSTERING AND WHY DO IT?</vt:lpstr>
      <vt:lpstr>CLUSTERING</vt:lpstr>
      <vt:lpstr>WHAT IS A CLUSTER?</vt:lpstr>
      <vt:lpstr>WHY WOULD WE CLUSTER DATA?</vt:lpstr>
      <vt:lpstr>WHY WOULD WE CLUSTER DATA?</vt:lpstr>
      <vt:lpstr>WHY WOULD WE CLUSTER DATA?</vt:lpstr>
      <vt:lpstr>WHY WOULD WE CLUSTER DATA?</vt:lpstr>
      <vt:lpstr>HOW DO WE CLUSTER DATA?</vt:lpstr>
      <vt:lpstr>Scikit-learn has many clustering algorithms…</vt:lpstr>
      <vt:lpstr>K-means</vt:lpstr>
      <vt:lpstr>KMEANS ALGORITHM</vt:lpstr>
      <vt:lpstr>STEP 1 - CHOOSE CENTROIDS</vt:lpstr>
      <vt:lpstr>STEP 2 - ASSESS SIMILARITY</vt:lpstr>
      <vt:lpstr>STEP 3 - RECALCULATE CENTROID POSITIONS</vt:lpstr>
      <vt:lpstr>STEP 4 - CONVERGENCE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HOW DO WE KNOW OUR k-MEANS CLUSTERS ARE ANY GOOD?</vt:lpstr>
      <vt:lpstr>CLUSTER VALIDATION</vt:lpstr>
      <vt:lpstr>CLUSTER VALIDATION – COHESION</vt:lpstr>
      <vt:lpstr>CLUSTER VALIDATION - SEPARATION</vt:lpstr>
      <vt:lpstr>CLUSTER VALIDATION – SILHOUETTE COEFFICIENT</vt:lpstr>
      <vt:lpstr>CLUSTER VALIDATION – SILHOUETTE COEFFICIENT</vt:lpstr>
      <vt:lpstr>CLUSTER VALIDATION</vt:lpstr>
      <vt:lpstr>CLUSTER VALIDATION</vt:lpstr>
      <vt:lpstr>CLUSTER VALIDATION</vt:lpstr>
      <vt:lpstr>DBSCAN</vt:lpstr>
      <vt:lpstr>DBSCAN</vt:lpstr>
      <vt:lpstr>PowerPoint Presentation</vt:lpstr>
      <vt:lpstr>Limitations</vt:lpstr>
      <vt:lpstr>Interactive Immersive Experience Cards, Sticky labels, Measuring tape</vt:lpstr>
      <vt:lpstr>KMeans sklearn API</vt:lpstr>
      <vt:lpstr>Displaying a 2D clustering</vt:lpstr>
      <vt:lpstr>DBSCAN sklearn API</vt:lpstr>
      <vt:lpstr>Silhouette (Scoring API)</vt:lpstr>
      <vt:lpstr>LAB</vt:lpstr>
      <vt:lpstr>Supervised Learning K-Nearest-Neighbours</vt:lpstr>
      <vt:lpstr>KNeighbours Classifier</vt:lpstr>
      <vt:lpstr>Supervised Learning and Radius Neighbours</vt:lpstr>
      <vt:lpstr>Supervised Learning and Nearest Centroid</vt:lpstr>
      <vt:lpstr>K-Neighbours Regressor</vt:lpstr>
      <vt:lpstr>LAB  Try KNeighborsRegressor or RadiusNeighborsRegressor to predict Chicago house prices (Week 3 lab data)  Try KNearestClassifier, RadiusNeighborsClassifier or NearestCentroid to predict breast cancer (see Week 3 “flowers-and-cancer.ipynb”)</vt:lpstr>
      <vt:lpstr>DISCUSSION TIME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Clustering</dc:title>
  <cp:lastModifiedBy>Greg Baker</cp:lastModifiedBy>
  <cp:revision>36</cp:revision>
  <dcterms:modified xsi:type="dcterms:W3CDTF">2017-03-07T04:46:57Z</dcterms:modified>
</cp:coreProperties>
</file>